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8288000" cy="10287000"/>
  <p:notesSz cx="6858000" cy="9144000"/>
  <p:embeddedFontLst>
    <p:embeddedFont>
      <p:font typeface="Telegraf" panose="020B0604020202020204" charset="0"/>
      <p:regular r:id="rId13"/>
    </p:embeddedFont>
    <p:embeddedFont>
      <p:font typeface="Telegraf Bold" panose="020B0604020202020204" charset="0"/>
      <p:regular r:id="rId14"/>
    </p:embeddedFont>
    <p:embeddedFont>
      <p:font typeface="Telegraf Extra-Light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3" d="100"/>
          <a:sy n="63" d="100"/>
        </p:scale>
        <p:origin x="1194" y="2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‹№›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07862">
            <a:off x="6110388" y="5304279"/>
            <a:ext cx="15048401" cy="6376760"/>
          </a:xfrm>
          <a:custGeom>
            <a:avLst/>
            <a:gdLst/>
            <a:ahLst/>
            <a:cxnLst/>
            <a:rect l="l" t="t" r="r" b="b"/>
            <a:pathLst>
              <a:path w="15048401" h="6376760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3" name="Group 3"/>
          <p:cNvGrpSpPr/>
          <p:nvPr/>
        </p:nvGrpSpPr>
        <p:grpSpPr>
          <a:xfrm>
            <a:off x="-332478" y="7009521"/>
            <a:ext cx="9637365" cy="212578"/>
            <a:chOff x="0" y="0"/>
            <a:chExt cx="2538236" cy="5598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538236" cy="55988"/>
            </a:xfrm>
            <a:custGeom>
              <a:avLst/>
              <a:gdLst/>
              <a:ahLst/>
              <a:cxnLst/>
              <a:rect l="l" t="t" r="r" b="b"/>
              <a:pathLst>
                <a:path w="2538236" h="55988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 flipV="1">
            <a:off x="-641393" y="-1165054"/>
            <a:ext cx="6732105" cy="4030848"/>
          </a:xfrm>
          <a:custGeom>
            <a:avLst/>
            <a:gdLst/>
            <a:ahLst/>
            <a:cxnLst/>
            <a:rect l="l" t="t" r="r" b="b"/>
            <a:pathLst>
              <a:path w="6732105" h="4030848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7" name="TextBox 7"/>
          <p:cNvSpPr txBox="1"/>
          <p:nvPr/>
        </p:nvSpPr>
        <p:spPr>
          <a:xfrm>
            <a:off x="1028700" y="4704494"/>
            <a:ext cx="16230600" cy="15462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1901"/>
              </a:lnSpc>
              <a:spcBef>
                <a:spcPct val="0"/>
              </a:spcBef>
            </a:pPr>
            <a:r>
              <a:rPr lang="en-US" sz="8500" b="1" spc="42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ЛАБОРАТОРНА РОБОТА №1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6088772"/>
            <a:ext cx="15392139" cy="92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5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“АУДИТ ВЛАСНОЇ ЦИФРОВОЇ БЕЗПЕКИ”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028700" y="8032284"/>
            <a:ext cx="255402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Виконала: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41529" y="8032284"/>
            <a:ext cx="3928552" cy="1336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Студентка 4 курсу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Групи 6.04.121.010.22.2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Махиня Я. О.</a:t>
            </a:r>
          </a:p>
        </p:txBody>
      </p:sp>
      <p:grpSp>
        <p:nvGrpSpPr>
          <p:cNvPr id="11" name="Group 11"/>
          <p:cNvGrpSpPr/>
          <p:nvPr/>
        </p:nvGrpSpPr>
        <p:grpSpPr>
          <a:xfrm rot="5400000">
            <a:off x="12742276" y="-5341984"/>
            <a:ext cx="643045" cy="12669823"/>
            <a:chOff x="0" y="0"/>
            <a:chExt cx="169362" cy="3336908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69362" cy="3336908"/>
            </a:xfrm>
            <a:custGeom>
              <a:avLst/>
              <a:gdLst/>
              <a:ahLst/>
              <a:cxnLst/>
              <a:rect l="l" t="t" r="r" b="b"/>
              <a:pathLst>
                <a:path w="169362" h="333690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8704575" y="783695"/>
            <a:ext cx="3001947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67703" y="783695"/>
            <a:ext cx="2191597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78653" y="783695"/>
            <a:ext cx="377028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565348" flipH="1">
            <a:off x="-1362223" y="-2212276"/>
            <a:ext cx="10441422" cy="4424552"/>
          </a:xfrm>
          <a:custGeom>
            <a:avLst/>
            <a:gdLst/>
            <a:ahLst/>
            <a:cxnLst/>
            <a:rect l="l" t="t" r="r" b="b"/>
            <a:pathLst>
              <a:path w="10441422" h="442455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1028700" y="1697987"/>
            <a:ext cx="9445915" cy="18629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ПЕРСПЕКТИВИ РОЗВИТКУ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326355" y="4928251"/>
            <a:ext cx="7817645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Генерація криптостійких випадкових паролів.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Налаштування довжини та складу символів.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Відсутність прив’язки до персональних даних.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Інтеграція в інтерфейс: кнопка «Згенерувати пароль».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1786060" y="-392510"/>
            <a:ext cx="6667753" cy="11072020"/>
            <a:chOff x="0" y="0"/>
            <a:chExt cx="1756116" cy="291608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756116" cy="2916088"/>
            </a:xfrm>
            <a:custGeom>
              <a:avLst/>
              <a:gdLst/>
              <a:ahLst/>
              <a:cxnLst/>
              <a:rect l="l" t="t" r="r" b="b"/>
              <a:pathLst>
                <a:path w="1756116" h="2916088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951976" y="7212829"/>
            <a:ext cx="6026397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7259300" y="439935"/>
            <a:ext cx="643045" cy="9407130"/>
            <a:chOff x="0" y="0"/>
            <a:chExt cx="169362" cy="247759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 rot="-5400000">
            <a:off x="16301010" y="7300883"/>
            <a:ext cx="249294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id="13" name="TextBox 13"/>
          <p:cNvSpPr txBox="1"/>
          <p:nvPr/>
        </p:nvSpPr>
        <p:spPr>
          <a:xfrm rot="-5400000">
            <a:off x="16637486" y="2353136"/>
            <a:ext cx="181999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14" name="TextBox 14"/>
          <p:cNvSpPr txBox="1"/>
          <p:nvPr/>
        </p:nvSpPr>
        <p:spPr>
          <a:xfrm rot="-5400000">
            <a:off x="15812664" y="4967606"/>
            <a:ext cx="3469644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8700" y="4485012"/>
            <a:ext cx="10013073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AutoNum type="arabicPeriod"/>
            </a:pPr>
            <a:r>
              <a:rPr lang="en-US" sz="2000" b="1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Вбудований генератор безпечних паролів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326355" y="7089769"/>
            <a:ext cx="781764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Підтримка форматів KeePass (.kdbx).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Експорт до 1Password (.1pif).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Створення повного циклу: аналіз → генерація → збереження.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8700" y="6645269"/>
            <a:ext cx="10013073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AutoNum type="arabicPeriod"/>
            </a:pPr>
            <a:r>
              <a:rPr lang="en-US" sz="2000" b="1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Експорт у менеджери паролів</a:t>
            </a:r>
          </a:p>
        </p:txBody>
      </p:sp>
    </p:spTree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8363527">
            <a:off x="-7121192" y="-2600222"/>
            <a:ext cx="15441309" cy="6543255"/>
          </a:xfrm>
          <a:custGeom>
            <a:avLst/>
            <a:gdLst/>
            <a:ahLst/>
            <a:cxnLst/>
            <a:rect l="l" t="t" r="r" b="b"/>
            <a:pathLst>
              <a:path w="15441309" h="6543255">
                <a:moveTo>
                  <a:pt x="0" y="0"/>
                </a:moveTo>
                <a:lnTo>
                  <a:pt x="15441308" y="0"/>
                </a:lnTo>
                <a:lnTo>
                  <a:pt x="15441308" y="6543254"/>
                </a:lnTo>
                <a:lnTo>
                  <a:pt x="0" y="654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TextBox 3"/>
          <p:cNvSpPr txBox="1"/>
          <p:nvPr/>
        </p:nvSpPr>
        <p:spPr>
          <a:xfrm>
            <a:off x="3460221" y="4650616"/>
            <a:ext cx="11367558" cy="1200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44"/>
              </a:lnSpc>
            </a:pPr>
            <a:r>
              <a:rPr lang="en-US" sz="849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ДЯКУЮ ЗА УВАГУ!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496831" y="5851400"/>
            <a:ext cx="15294338" cy="212578"/>
            <a:chOff x="0" y="0"/>
            <a:chExt cx="4028138" cy="559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028138" cy="55988"/>
            </a:xfrm>
            <a:custGeom>
              <a:avLst/>
              <a:gdLst/>
              <a:ahLst/>
              <a:cxnLst/>
              <a:rect l="l" t="t" r="r" b="b"/>
              <a:pathLst>
                <a:path w="4028138" h="55988">
                  <a:moveTo>
                    <a:pt x="0" y="0"/>
                  </a:moveTo>
                  <a:lnTo>
                    <a:pt x="4028138" y="0"/>
                  </a:lnTo>
                  <a:lnTo>
                    <a:pt x="4028138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4028138" cy="1131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12742276" y="-5341984"/>
            <a:ext cx="643045" cy="12669823"/>
            <a:chOff x="0" y="0"/>
            <a:chExt cx="169362" cy="333690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9362" cy="3336908"/>
            </a:xfrm>
            <a:custGeom>
              <a:avLst/>
              <a:gdLst/>
              <a:ahLst/>
              <a:cxnLst/>
              <a:rect l="l" t="t" r="r" b="b"/>
              <a:pathLst>
                <a:path w="169362" h="333690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8704575" y="783695"/>
            <a:ext cx="3001947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5067703" y="783695"/>
            <a:ext cx="2191597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78653" y="783695"/>
            <a:ext cx="377028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id="13" name="Freeform 13"/>
          <p:cNvSpPr/>
          <p:nvPr/>
        </p:nvSpPr>
        <p:spPr>
          <a:xfrm rot="-8363527">
            <a:off x="12293055" y="7912853"/>
            <a:ext cx="15441309" cy="6543255"/>
          </a:xfrm>
          <a:custGeom>
            <a:avLst/>
            <a:gdLst/>
            <a:ahLst/>
            <a:cxnLst/>
            <a:rect l="l" t="t" r="r" b="b"/>
            <a:pathLst>
              <a:path w="15441309" h="6543255">
                <a:moveTo>
                  <a:pt x="0" y="0"/>
                </a:moveTo>
                <a:lnTo>
                  <a:pt x="15441309" y="0"/>
                </a:lnTo>
                <a:lnTo>
                  <a:pt x="15441309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</p:spTree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4668" y="-3157079"/>
            <a:ext cx="15827806" cy="6707033"/>
          </a:xfrm>
          <a:custGeom>
            <a:avLst/>
            <a:gdLst/>
            <a:ahLst/>
            <a:cxnLst/>
            <a:rect l="l" t="t" r="r" b="b"/>
            <a:pathLst>
              <a:path w="15827806" h="6707033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 rot="-2120312" flipH="1">
            <a:off x="-2273262" y="833153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-408865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869338" y="4140504"/>
            <a:ext cx="3616762" cy="5734854"/>
            <a:chOff x="0" y="0"/>
            <a:chExt cx="952563" cy="151041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52563" cy="1510414"/>
            </a:xfrm>
            <a:custGeom>
              <a:avLst/>
              <a:gdLst/>
              <a:ahLst/>
              <a:cxnLst/>
              <a:rect l="l" t="t" r="r" b="b"/>
              <a:pathLst>
                <a:path w="952563" h="1510414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69338" y="1898185"/>
            <a:ext cx="11540262" cy="186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ПОСТАНОВКА ЗАВДАННЯ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3665250" y="4140504"/>
            <a:ext cx="3616762" cy="5734854"/>
            <a:chOff x="0" y="0"/>
            <a:chExt cx="952563" cy="151041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952563" cy="1510414"/>
            </a:xfrm>
            <a:custGeom>
              <a:avLst/>
              <a:gdLst/>
              <a:ahLst/>
              <a:cxnLst/>
              <a:rect l="l" t="t" r="r" b="b"/>
              <a:pathLst>
                <a:path w="952563" h="1510414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12529423" y="-580405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217194" y="4661764"/>
            <a:ext cx="2921050" cy="45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ПРОБЛЕМАТИКА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205750" y="5552351"/>
            <a:ext cx="2921050" cy="2943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Типові аналізатори оцінюють лише формальні параметри пароля.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Контекст користувача (ім’я, дата народження, публічні дані) не враховується.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Пароль може виглядати “складним”, але залишатися вразливим.</a:t>
            </a:r>
          </a:p>
        </p:txBody>
      </p:sp>
      <p:grpSp>
        <p:nvGrpSpPr>
          <p:cNvPr id="17" name="Group 17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0" name="TextBox 20"/>
          <p:cNvSpPr txBox="1"/>
          <p:nvPr/>
        </p:nvSpPr>
        <p:spPr>
          <a:xfrm>
            <a:off x="2993151" y="783695"/>
            <a:ext cx="249294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8277374" y="783695"/>
            <a:ext cx="181999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765975" y="783695"/>
            <a:ext cx="3417004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5803076" y="4140504"/>
            <a:ext cx="3616762" cy="5734854"/>
            <a:chOff x="0" y="0"/>
            <a:chExt cx="952563" cy="1510414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952563" cy="1510414"/>
            </a:xfrm>
            <a:custGeom>
              <a:avLst/>
              <a:gdLst/>
              <a:ahLst/>
              <a:cxnLst/>
              <a:rect l="l" t="t" r="r" b="b"/>
              <a:pathLst>
                <a:path w="952563" h="1510414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6136837" y="4661764"/>
            <a:ext cx="2921050" cy="45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МЕТА РОБОТИ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6136837" y="5552351"/>
            <a:ext cx="2921050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Створити інтелектуальну систему оцінювання, яка: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4027200" y="4517301"/>
            <a:ext cx="2921050" cy="787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sz="2500" b="1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ТЕХНОЛОГІЧНА ОСНОВА</a:t>
            </a:r>
          </a:p>
        </p:txBody>
      </p:sp>
      <p:grpSp>
        <p:nvGrpSpPr>
          <p:cNvPr id="29" name="Group 29"/>
          <p:cNvGrpSpPr/>
          <p:nvPr/>
        </p:nvGrpSpPr>
        <p:grpSpPr>
          <a:xfrm>
            <a:off x="9734163" y="4140504"/>
            <a:ext cx="3616762" cy="5734854"/>
            <a:chOff x="0" y="0"/>
            <a:chExt cx="952563" cy="1510414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952563" cy="1510414"/>
            </a:xfrm>
            <a:custGeom>
              <a:avLst/>
              <a:gdLst/>
              <a:ahLst/>
              <a:cxnLst/>
              <a:rect l="l" t="t" r="r" b="b"/>
              <a:pathLst>
                <a:path w="952563" h="1510414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10020155" y="4518888"/>
            <a:ext cx="3065329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sz="2500" b="1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ФУНКЦІОНАЛЬНІ МОЖЛИВОСТІ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0082019" y="5552351"/>
            <a:ext cx="2921050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Розпізнання імені, прізвища, дати народження у різних форматах.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Підтримка leetspeak.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Підтримка транслітерації українських імен.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Автоматичне нарахування штрафів та формування оцінки.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6136837" y="6195922"/>
            <a:ext cx="2921050" cy="2143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Аналізує пароль з урахуванням персональних даних користувача.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Виявляє прямі та приховані збіги.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Формує деталізований звіт із рекомендаціями.</a:t>
            </a:r>
          </a:p>
        </p:txBody>
      </p:sp>
      <p:sp>
        <p:nvSpPr>
          <p:cNvPr id="35" name="TextBox 35"/>
          <p:cNvSpPr txBox="1"/>
          <p:nvPr/>
        </p:nvSpPr>
        <p:spPr>
          <a:xfrm>
            <a:off x="14013106" y="5552351"/>
            <a:ext cx="2921050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C++17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Qt 6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Regex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QPainter</a:t>
            </a:r>
          </a:p>
        </p:txBody>
      </p:sp>
    </p:spTree>
  </p:cSld>
  <p:clrMapOvr>
    <a:masterClrMapping/>
  </p:clrMapOvr>
  <p:transition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9950507" y="7177426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 rot="-8410460">
            <a:off x="-7941720" y="-3101066"/>
            <a:ext cx="11976399" cy="7170869"/>
          </a:xfrm>
          <a:custGeom>
            <a:avLst/>
            <a:gdLst/>
            <a:ahLst/>
            <a:cxnLst/>
            <a:rect l="l" t="t" r="r" b="b"/>
            <a:pathLst>
              <a:path w="11976399" h="7170869">
                <a:moveTo>
                  <a:pt x="0" y="0"/>
                </a:moveTo>
                <a:lnTo>
                  <a:pt x="11976399" y="0"/>
                </a:lnTo>
                <a:lnTo>
                  <a:pt x="11976399" y="7170869"/>
                </a:lnTo>
                <a:lnTo>
                  <a:pt x="0" y="717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 rot="5400000">
            <a:off x="5422634" y="-3897674"/>
            <a:ext cx="643045" cy="9407130"/>
            <a:chOff x="0" y="0"/>
            <a:chExt cx="169362" cy="247759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028700" y="3689229"/>
            <a:ext cx="4703565" cy="5377743"/>
          </a:xfrm>
          <a:custGeom>
            <a:avLst/>
            <a:gdLst/>
            <a:ahLst/>
            <a:cxnLst/>
            <a:rect l="l" t="t" r="r" b="b"/>
            <a:pathLst>
              <a:path w="4703565" h="5377743">
                <a:moveTo>
                  <a:pt x="0" y="0"/>
                </a:moveTo>
                <a:lnTo>
                  <a:pt x="4703565" y="0"/>
                </a:lnTo>
                <a:lnTo>
                  <a:pt x="4703565" y="5377743"/>
                </a:lnTo>
                <a:lnTo>
                  <a:pt x="0" y="5377743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8" name="Freeform 8"/>
          <p:cNvSpPr/>
          <p:nvPr/>
        </p:nvSpPr>
        <p:spPr>
          <a:xfrm>
            <a:off x="6810722" y="3689229"/>
            <a:ext cx="4700661" cy="5377743"/>
          </a:xfrm>
          <a:custGeom>
            <a:avLst/>
            <a:gdLst/>
            <a:ahLst/>
            <a:cxnLst/>
            <a:rect l="l" t="t" r="r" b="b"/>
            <a:pathLst>
              <a:path w="4700661" h="5377743">
                <a:moveTo>
                  <a:pt x="0" y="0"/>
                </a:moveTo>
                <a:lnTo>
                  <a:pt x="4700661" y="0"/>
                </a:lnTo>
                <a:lnTo>
                  <a:pt x="4700661" y="5377743"/>
                </a:lnTo>
                <a:lnTo>
                  <a:pt x="0" y="5377743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9" name="Freeform 9"/>
          <p:cNvSpPr/>
          <p:nvPr/>
        </p:nvSpPr>
        <p:spPr>
          <a:xfrm>
            <a:off x="12558639" y="3689229"/>
            <a:ext cx="4700661" cy="5377743"/>
          </a:xfrm>
          <a:custGeom>
            <a:avLst/>
            <a:gdLst/>
            <a:ahLst/>
            <a:cxnLst/>
            <a:rect l="l" t="t" r="r" b="b"/>
            <a:pathLst>
              <a:path w="4700661" h="5377743">
                <a:moveTo>
                  <a:pt x="0" y="0"/>
                </a:moveTo>
                <a:lnTo>
                  <a:pt x="4700661" y="0"/>
                </a:lnTo>
                <a:lnTo>
                  <a:pt x="4700661" y="5377743"/>
                </a:lnTo>
                <a:lnTo>
                  <a:pt x="0" y="5377743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TextBox 10"/>
          <p:cNvSpPr txBox="1"/>
          <p:nvPr/>
        </p:nvSpPr>
        <p:spPr>
          <a:xfrm>
            <a:off x="12664408" y="-882202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40591" y="1711149"/>
            <a:ext cx="11540262" cy="1862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ДЕМОНСТРАЦІЯ РОБОТИ ПРОГРАМИ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164404" y="596658"/>
            <a:ext cx="249294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448627" y="596658"/>
            <a:ext cx="181999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7228" y="596658"/>
            <a:ext cx="3417004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040591" y="9258300"/>
            <a:ext cx="333375" cy="333375"/>
            <a:chOff x="0" y="0"/>
            <a:chExt cx="87802" cy="8780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810722" y="9258300"/>
            <a:ext cx="333375" cy="333375"/>
            <a:chOff x="0" y="0"/>
            <a:chExt cx="87802" cy="878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2558639" y="9258300"/>
            <a:ext cx="333375" cy="333375"/>
            <a:chOff x="0" y="0"/>
            <a:chExt cx="87802" cy="8780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1535271" y="9210103"/>
            <a:ext cx="4389071" cy="4400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b="1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1: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Слабкий пароль з персональними даними.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306022" y="9310116"/>
            <a:ext cx="4208886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b="1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2: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Пароль із leetspeak.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3053939" y="9310116"/>
            <a:ext cx="4208886" cy="2305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b="1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3: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Надійний пароль.</a:t>
            </a:r>
          </a:p>
        </p:txBody>
      </p:sp>
    </p:spTree>
  </p:cSld>
  <p:clrMapOvr>
    <a:masterClrMapping/>
  </p:clrMapOvr>
  <p:transition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-467361" y="-2757747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0986204" y="6250419"/>
            <a:ext cx="11514218" cy="8506128"/>
          </a:xfrm>
          <a:custGeom>
            <a:avLst/>
            <a:gdLst/>
            <a:ahLst/>
            <a:cxnLst/>
            <a:rect l="l" t="t" r="r" b="b"/>
            <a:pathLst>
              <a:path w="11514218" h="850612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17259300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269855"/>
            <a:ext cx="12765895" cy="996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1279340" y="-3806845"/>
            <a:ext cx="643045" cy="9407130"/>
            <a:chOff x="0" y="0"/>
            <a:chExt cx="169362" cy="24775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021110" y="687487"/>
            <a:ext cx="249294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05333" y="687487"/>
            <a:ext cx="181999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93934" y="687487"/>
            <a:ext cx="3417004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21779" y="4370818"/>
            <a:ext cx="6135949" cy="4508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sz="2500" b="1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АРХІТЕКТУРА СИСТЕМИ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50091" y="4383761"/>
            <a:ext cx="7491423" cy="4010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lab01/Password Security Analyzer/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Main.cpp         # Точка входу в програму.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MainWindow.h       # Заголовочний файл головного вікна.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MainWindow.cpp      # Реалізація головного вікна.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PasswordAnalyzer.h    # Заголовочний файл аналізатора.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PasswordAnalyzer.cpp   # Реалізація логіки аналізу.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ReportGenerator.h    # Заголовочний файл генератора звітів.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ReportGenerator.cpp   # Реалізація HTML-звітів.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UIStyleManager.h     # Заголовочний файл менеджера стилів.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UIStyleManager.cpp    # Реалізація CSS-стилів.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IconGenerator.h     # Заголовочний файл генератора іконок.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IconGenerator.cpp    # Реалізація програмної іконки.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└── lab01.pro        # Файл проєкту Qt (qmake).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└── README.md       </a:t>
            </a:r>
          </a:p>
          <a:p>
            <a:pPr algn="l">
              <a:lnSpc>
                <a:spcPts val="2100"/>
              </a:lnSpc>
            </a:pPr>
            <a:endParaRPr lang="en-US" sz="1500" spc="75">
              <a:solidFill>
                <a:srgbClr val="343434"/>
              </a:solidFill>
              <a:latin typeface="Telegraf"/>
              <a:ea typeface="Telegraf"/>
              <a:cs typeface="Telegraf"/>
              <a:sym typeface="Telegraf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2041524" y="6795739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550091" y="3691468"/>
            <a:ext cx="697003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12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Архітектура системи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028700" y="3763123"/>
            <a:ext cx="333375" cy="333375"/>
            <a:chOff x="0" y="0"/>
            <a:chExt cx="87802" cy="8780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9639955" y="4375781"/>
            <a:ext cx="7491423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C++: продуктивність, контроль над пам’яттю.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Qt: кросплатформеність, розвинений GUI.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Regex: потужне патерн-розпізнавання.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9639955" y="3656761"/>
            <a:ext cx="697003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12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Технічні переваги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9118565" y="3797831"/>
            <a:ext cx="333375" cy="333375"/>
            <a:chOff x="0" y="0"/>
            <a:chExt cx="87802" cy="87802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</p:cSld>
  <p:clrMapOvr>
    <a:masterClrMapping/>
  </p:clrMapOvr>
  <p:transition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4668" y="-3157079"/>
            <a:ext cx="15827806" cy="6707033"/>
          </a:xfrm>
          <a:custGeom>
            <a:avLst/>
            <a:gdLst/>
            <a:ahLst/>
            <a:cxnLst/>
            <a:rect l="l" t="t" r="r" b="b"/>
            <a:pathLst>
              <a:path w="15827806" h="6707033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 rot="-2120312" flipH="1">
            <a:off x="-2273262" y="833153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-408865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606531" y="3835069"/>
            <a:ext cx="7856671" cy="1286530"/>
          </a:xfrm>
          <a:custGeom>
            <a:avLst/>
            <a:gdLst/>
            <a:ahLst/>
            <a:cxnLst/>
            <a:rect l="l" t="t" r="r" b="b"/>
            <a:pathLst>
              <a:path w="7856671" h="1286530">
                <a:moveTo>
                  <a:pt x="0" y="0"/>
                </a:moveTo>
                <a:lnTo>
                  <a:pt x="7856671" y="0"/>
                </a:lnTo>
                <a:lnTo>
                  <a:pt x="7856671" y="1286530"/>
                </a:lnTo>
                <a:lnTo>
                  <a:pt x="0" y="1286530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1" name="Freeform 11"/>
          <p:cNvSpPr/>
          <p:nvPr/>
        </p:nvSpPr>
        <p:spPr>
          <a:xfrm>
            <a:off x="9606531" y="6064574"/>
            <a:ext cx="7856671" cy="2435568"/>
          </a:xfrm>
          <a:custGeom>
            <a:avLst/>
            <a:gdLst/>
            <a:ahLst/>
            <a:cxnLst/>
            <a:rect l="l" t="t" r="r" b="b"/>
            <a:pathLst>
              <a:path w="7856671" h="2435568">
                <a:moveTo>
                  <a:pt x="0" y="0"/>
                </a:moveTo>
                <a:lnTo>
                  <a:pt x="7856671" y="0"/>
                </a:lnTo>
                <a:lnTo>
                  <a:pt x="7856671" y="2435568"/>
                </a:lnTo>
                <a:lnTo>
                  <a:pt x="0" y="2435568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2" name="TextBox 12"/>
          <p:cNvSpPr txBox="1"/>
          <p:nvPr/>
        </p:nvSpPr>
        <p:spPr>
          <a:xfrm>
            <a:off x="1869338" y="1898185"/>
            <a:ext cx="11540262" cy="99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529423" y="-580405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2993151" y="783695"/>
            <a:ext cx="249294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7374" y="783695"/>
            <a:ext cx="181999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5975" y="783695"/>
            <a:ext cx="3417004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69338" y="3670333"/>
            <a:ext cx="5954767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AutoNum type="arabicPeriod"/>
            </a:pPr>
            <a:r>
              <a:rPr lang="en-US" sz="2000" b="1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Нормалізація та leetspeak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80733" y="4133810"/>
            <a:ext cx="709673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Замінює спецсимволи на латинські відповідники (a, e, i, o, s…).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Приведення до нижнього регістру.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Видалення роздільників.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Мета: виявлення імені у будь-якому вигляді.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69338" y="6607671"/>
            <a:ext cx="5954767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AutoNum type="arabicPeriod"/>
            </a:pPr>
            <a:r>
              <a:rPr lang="en-US" sz="2000" b="1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Транслітерація українських імен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80733" y="7071220"/>
            <a:ext cx="6414910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Використання таблиці відповідностей UA→EN.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Підтримка стандартів паспортної транслітерації.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Пошук збігів у різних варіантах написання.</a:t>
            </a:r>
          </a:p>
        </p:txBody>
      </p:sp>
    </p:spTree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4668" y="-3157079"/>
            <a:ext cx="15827806" cy="6707033"/>
          </a:xfrm>
          <a:custGeom>
            <a:avLst/>
            <a:gdLst/>
            <a:ahLst/>
            <a:cxnLst/>
            <a:rect l="l" t="t" r="r" b="b"/>
            <a:pathLst>
              <a:path w="15827806" h="6707033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 rot="-2120312" flipH="1">
            <a:off x="-2273262" y="833153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-408865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69338" y="1898185"/>
            <a:ext cx="11540262" cy="99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529423" y="-580405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id="12" name="Freeform 12"/>
          <p:cNvSpPr/>
          <p:nvPr/>
        </p:nvSpPr>
        <p:spPr>
          <a:xfrm>
            <a:off x="9606531" y="3845539"/>
            <a:ext cx="7856671" cy="2445389"/>
          </a:xfrm>
          <a:custGeom>
            <a:avLst/>
            <a:gdLst/>
            <a:ahLst/>
            <a:cxnLst/>
            <a:rect l="l" t="t" r="r" b="b"/>
            <a:pathLst>
              <a:path w="7856671" h="2445389">
                <a:moveTo>
                  <a:pt x="0" y="0"/>
                </a:moveTo>
                <a:lnTo>
                  <a:pt x="7856671" y="0"/>
                </a:lnTo>
                <a:lnTo>
                  <a:pt x="7856671" y="2445388"/>
                </a:lnTo>
                <a:lnTo>
                  <a:pt x="0" y="244538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3" name="Freeform 13"/>
          <p:cNvSpPr/>
          <p:nvPr/>
        </p:nvSpPr>
        <p:spPr>
          <a:xfrm>
            <a:off x="9606531" y="6795752"/>
            <a:ext cx="7813727" cy="2441790"/>
          </a:xfrm>
          <a:custGeom>
            <a:avLst/>
            <a:gdLst/>
            <a:ahLst/>
            <a:cxnLst/>
            <a:rect l="l" t="t" r="r" b="b"/>
            <a:pathLst>
              <a:path w="7813727" h="2441790">
                <a:moveTo>
                  <a:pt x="0" y="0"/>
                </a:moveTo>
                <a:lnTo>
                  <a:pt x="7813727" y="0"/>
                </a:lnTo>
                <a:lnTo>
                  <a:pt x="7813727" y="2441790"/>
                </a:lnTo>
                <a:lnTo>
                  <a:pt x="0" y="2441790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4" name="TextBox 14"/>
          <p:cNvSpPr txBox="1"/>
          <p:nvPr/>
        </p:nvSpPr>
        <p:spPr>
          <a:xfrm>
            <a:off x="2993151" y="783695"/>
            <a:ext cx="249294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277374" y="783695"/>
            <a:ext cx="181999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4765975" y="783695"/>
            <a:ext cx="3417004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869338" y="4170891"/>
            <a:ext cx="5954767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AutoNum type="arabicPeriod"/>
            </a:pPr>
            <a:r>
              <a:rPr lang="en-US" sz="2000" b="1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Аналіз дат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198752" y="4615805"/>
            <a:ext cx="709673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Підтримка численних форматів (31.10.2005 / 31102005 / 31-10-05…).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Regex з опціональними частинами й роздільниками.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Виявлення часткових збігів: 3110, 2005, 102005.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869338" y="6968480"/>
            <a:ext cx="5954767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AutoNum type="arabicPeriod"/>
            </a:pPr>
            <a:r>
              <a:rPr lang="en-US" sz="2000" b="1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Перевірка послідовностей символів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98752" y="7453136"/>
            <a:ext cx="6414910" cy="1343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Виявлення числових і буквених послідовностей.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Підтримка латиниці, кирилиці та цифр у прямому й зворотному порядку.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Пошук збігів послідовностей довжиною 3+ у будь-якій частині пароля.</a:t>
            </a:r>
          </a:p>
        </p:txBody>
      </p:sp>
    </p:spTree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114668" y="-3157079"/>
            <a:ext cx="15827806" cy="6707033"/>
          </a:xfrm>
          <a:custGeom>
            <a:avLst/>
            <a:gdLst/>
            <a:ahLst/>
            <a:cxnLst/>
            <a:rect l="l" t="t" r="r" b="b"/>
            <a:pathLst>
              <a:path w="15827806" h="6707033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 rot="-2120312" flipH="1">
            <a:off x="-2273262" y="8331539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-408865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9606531" y="3549954"/>
            <a:ext cx="7856671" cy="2142728"/>
          </a:xfrm>
          <a:custGeom>
            <a:avLst/>
            <a:gdLst/>
            <a:ahLst/>
            <a:cxnLst/>
            <a:rect l="l" t="t" r="r" b="b"/>
            <a:pathLst>
              <a:path w="7856671" h="2142728">
                <a:moveTo>
                  <a:pt x="0" y="0"/>
                </a:moveTo>
                <a:lnTo>
                  <a:pt x="7856671" y="0"/>
                </a:lnTo>
                <a:lnTo>
                  <a:pt x="7856671" y="2142729"/>
                </a:lnTo>
                <a:lnTo>
                  <a:pt x="0" y="2142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1" name="TextBox 11"/>
          <p:cNvSpPr txBox="1"/>
          <p:nvPr/>
        </p:nvSpPr>
        <p:spPr>
          <a:xfrm>
            <a:off x="1869338" y="1898185"/>
            <a:ext cx="11540262" cy="996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29423" y="-580405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id="13" name="Freeform 13"/>
          <p:cNvSpPr/>
          <p:nvPr/>
        </p:nvSpPr>
        <p:spPr>
          <a:xfrm>
            <a:off x="9606531" y="3550730"/>
            <a:ext cx="7959695" cy="2955037"/>
          </a:xfrm>
          <a:custGeom>
            <a:avLst/>
            <a:gdLst/>
            <a:ahLst/>
            <a:cxnLst/>
            <a:rect l="l" t="t" r="r" b="b"/>
            <a:pathLst>
              <a:path w="7959695" h="2955037">
                <a:moveTo>
                  <a:pt x="0" y="0"/>
                </a:moveTo>
                <a:lnTo>
                  <a:pt x="7959695" y="0"/>
                </a:lnTo>
                <a:lnTo>
                  <a:pt x="7959695" y="2955037"/>
                </a:lnTo>
                <a:lnTo>
                  <a:pt x="0" y="295503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4" name="Freeform 14"/>
          <p:cNvSpPr/>
          <p:nvPr/>
        </p:nvSpPr>
        <p:spPr>
          <a:xfrm>
            <a:off x="9606531" y="7010592"/>
            <a:ext cx="7959695" cy="2099370"/>
          </a:xfrm>
          <a:custGeom>
            <a:avLst/>
            <a:gdLst/>
            <a:ahLst/>
            <a:cxnLst/>
            <a:rect l="l" t="t" r="r" b="b"/>
            <a:pathLst>
              <a:path w="7959695" h="2099370">
                <a:moveTo>
                  <a:pt x="0" y="0"/>
                </a:moveTo>
                <a:lnTo>
                  <a:pt x="7959695" y="0"/>
                </a:lnTo>
                <a:lnTo>
                  <a:pt x="7959695" y="2099370"/>
                </a:lnTo>
                <a:lnTo>
                  <a:pt x="0" y="209937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5" name="TextBox 15"/>
          <p:cNvSpPr txBox="1"/>
          <p:nvPr/>
        </p:nvSpPr>
        <p:spPr>
          <a:xfrm>
            <a:off x="2993151" y="783695"/>
            <a:ext cx="249294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8277374" y="783695"/>
            <a:ext cx="181999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4765975" y="783695"/>
            <a:ext cx="3417004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825965" y="4145904"/>
            <a:ext cx="5954767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AutoNum type="arabicPeriod"/>
            </a:pPr>
            <a:r>
              <a:rPr lang="en-US" sz="2000" b="1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Оцінка складності пароля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108659" y="4616358"/>
            <a:ext cx="7096733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Оцінювання складності пароля за набором критеріїв.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Урахування довжини, різних типів символів і їх різноманітності.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Формування підсумкової оцінки від 1 до 10 балів на основі суми балів за кожен показник.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825965" y="7027162"/>
            <a:ext cx="5954767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l">
              <a:lnSpc>
                <a:spcPts val="2800"/>
              </a:lnSpc>
              <a:spcBef>
                <a:spcPct val="0"/>
              </a:spcBef>
              <a:buAutoNum type="arabicPeriod"/>
            </a:pPr>
            <a:r>
              <a:rPr lang="en-US" sz="2000" b="1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Система штрафів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108659" y="7500237"/>
            <a:ext cx="7096733" cy="1609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Застосування штрафів за використання персональних даних та вразливих патернів.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Урахування імені, прізвища, дати народження, словникових слів і послідовностей.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Коригування базової оцінки складності з урахуванням штрафів та формування фінального балу (не нижче 1).</a:t>
            </a:r>
          </a:p>
        </p:txBody>
      </p:sp>
    </p:spTree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25008">
            <a:off x="-467361" y="-2757747"/>
            <a:ext cx="12701350" cy="5382197"/>
          </a:xfrm>
          <a:custGeom>
            <a:avLst/>
            <a:gdLst/>
            <a:ahLst/>
            <a:cxnLst/>
            <a:rect l="l" t="t" r="r" b="b"/>
            <a:pathLst>
              <a:path w="12701350" h="5382197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3" name="Freeform 3"/>
          <p:cNvSpPr/>
          <p:nvPr/>
        </p:nvSpPr>
        <p:spPr>
          <a:xfrm>
            <a:off x="10986204" y="6250419"/>
            <a:ext cx="11514218" cy="8506128"/>
          </a:xfrm>
          <a:custGeom>
            <a:avLst/>
            <a:gdLst/>
            <a:ahLst/>
            <a:cxnLst/>
            <a:rect l="l" t="t" r="r" b="b"/>
            <a:pathLst>
              <a:path w="11514218" h="850612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4" name="Group 4"/>
          <p:cNvGrpSpPr/>
          <p:nvPr/>
        </p:nvGrpSpPr>
        <p:grpSpPr>
          <a:xfrm>
            <a:off x="17259300" y="-392510"/>
            <a:ext cx="1437565" cy="11072020"/>
            <a:chOff x="0" y="0"/>
            <a:chExt cx="378618" cy="291608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378618" cy="2916088"/>
            </a:xfrm>
            <a:custGeom>
              <a:avLst/>
              <a:gdLst/>
              <a:ahLst/>
              <a:cxnLst/>
              <a:rect l="l" t="t" r="r" b="b"/>
              <a:pathLst>
                <a:path w="378618" h="291608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700" y="2269855"/>
            <a:ext cx="12765895" cy="996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grpSp>
        <p:nvGrpSpPr>
          <p:cNvPr id="8" name="Group 8"/>
          <p:cNvGrpSpPr/>
          <p:nvPr/>
        </p:nvGrpSpPr>
        <p:grpSpPr>
          <a:xfrm rot="5400000">
            <a:off x="11279340" y="-3806845"/>
            <a:ext cx="643045" cy="9407130"/>
            <a:chOff x="0" y="0"/>
            <a:chExt cx="169362" cy="247759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8021110" y="687487"/>
            <a:ext cx="249294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05333" y="687487"/>
            <a:ext cx="181999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793934" y="687487"/>
            <a:ext cx="3417004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041524" y="6795739"/>
            <a:ext cx="7273548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621304" y="3494594"/>
            <a:ext cx="6970033" cy="4603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b="1" spc="124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Виклики та рішення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1063876" y="3600956"/>
            <a:ext cx="333375" cy="333375"/>
            <a:chOff x="0" y="0"/>
            <a:chExt cx="87802" cy="8780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21304" y="5059869"/>
            <a:ext cx="12855877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1: Транслітерація неоднозначна — 'г' може бути 'h' або 'g', 'х' — 'kh' або 'h'.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621304" y="5333413"/>
            <a:ext cx="1180591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Використав стандартну паспортну транслітерацію через QMap.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21304" y="6040740"/>
            <a:ext cx="12855877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2:  Десятки форматів дат.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21304" y="6316964"/>
            <a:ext cx="1180591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Regex-патерн з опціональними нулями та варіативними роздільниками.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21304" y="7024088"/>
            <a:ext cx="12855877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b="1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3: Централізація CSS у Qt.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21304" y="7300312"/>
            <a:ext cx="11805914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Окремий клас UIStyleManager зі статичними методами для стилів.</a:t>
            </a:r>
          </a:p>
        </p:txBody>
      </p:sp>
    </p:spTree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7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037764" y="439935"/>
            <a:ext cx="643045" cy="9407130"/>
            <a:chOff x="0" y="0"/>
            <a:chExt cx="169362" cy="247759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84366" y="-196806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grpSp>
        <p:nvGrpSpPr>
          <p:cNvPr id="6" name="Group 6"/>
          <p:cNvGrpSpPr/>
          <p:nvPr/>
        </p:nvGrpSpPr>
        <p:grpSpPr>
          <a:xfrm>
            <a:off x="-408865" y="-392510"/>
            <a:ext cx="6418688" cy="11072020"/>
            <a:chOff x="0" y="0"/>
            <a:chExt cx="1690519" cy="29160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690519" cy="2916088"/>
            </a:xfrm>
            <a:custGeom>
              <a:avLst/>
              <a:gdLst/>
              <a:ahLst/>
              <a:cxnLst/>
              <a:rect l="l" t="t" r="r" b="b"/>
              <a:pathLst>
                <a:path w="1690519" h="2916088">
                  <a:moveTo>
                    <a:pt x="0" y="0"/>
                  </a:moveTo>
                  <a:lnTo>
                    <a:pt x="1690519" y="0"/>
                  </a:lnTo>
                  <a:lnTo>
                    <a:pt x="169051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690519" cy="297323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1431877" y="6332344"/>
            <a:ext cx="12760102" cy="5407093"/>
          </a:xfrm>
          <a:custGeom>
            <a:avLst/>
            <a:gdLst/>
            <a:ahLst/>
            <a:cxnLst/>
            <a:rect l="l" t="t" r="r" b="b"/>
            <a:pathLst>
              <a:path w="12760102" h="5407093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uk-UA"/>
          </a:p>
        </p:txBody>
      </p:sp>
      <p:sp>
        <p:nvSpPr>
          <p:cNvPr id="10" name="TextBox 10"/>
          <p:cNvSpPr txBox="1"/>
          <p:nvPr/>
        </p:nvSpPr>
        <p:spPr>
          <a:xfrm>
            <a:off x="6740649" y="1104900"/>
            <a:ext cx="10722016" cy="9962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1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ОСОБИСТИЙ ІНСАЙТ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-988633" y="-146732"/>
            <a:ext cx="6026397" cy="48274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sz="34507" b="1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650702" y="4549883"/>
            <a:ext cx="4002157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→ оцінюють структуру пароля.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→ ігнорують зміст та контекст.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264695" y="6229106"/>
            <a:ext cx="10003839" cy="1876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u="sng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Провела перевірку соцмереж і відкритих джерел на наявність персональних даних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. У відкритому доступі не виявлено дати народження, адреси чи інших критичних даних.</a:t>
            </a:r>
          </a:p>
          <a:p>
            <a:pPr marL="323853" lvl="1" indent="-161927" algn="l">
              <a:lnSpc>
                <a:spcPts val="2100"/>
              </a:lnSpc>
              <a:buFont typeface="Arial"/>
              <a:buChar char="•"/>
            </a:pPr>
            <a:r>
              <a:rPr lang="en-US" sz="1500" u="sng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Перевірила налаштування приватності в Telegram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: Cloud-пароль і код-пароль були вимкнені, а доступ до інформації стояв на «Усі». Налаштування виправлено: усі параметри приватності змінено на «Ніхто», увімкнено код-пароль і хмарний пароль.</a:t>
            </a:r>
          </a:p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Менше доступної персональної інформації → менше векторів атаки та знижені ризики соцінженерії.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037764" y="439935"/>
            <a:ext cx="643045" cy="9407130"/>
            <a:chOff x="0" y="0"/>
            <a:chExt cx="169362" cy="247759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169362" cy="2477598"/>
            </a:xfrm>
            <a:custGeom>
              <a:avLst/>
              <a:gdLst/>
              <a:ahLst/>
              <a:cxnLst/>
              <a:rect l="l" t="t" r="r" b="b"/>
              <a:pathLst>
                <a:path w="169362" h="2477598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  <p:txBody>
            <a:bodyPr/>
            <a:lstStyle/>
            <a:p>
              <a:endParaRPr lang="uk-UA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 rot="-5400000">
            <a:off x="4079474" y="7300883"/>
            <a:ext cx="249294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id="18" name="TextBox 18"/>
          <p:cNvSpPr txBox="1"/>
          <p:nvPr/>
        </p:nvSpPr>
        <p:spPr>
          <a:xfrm rot="-5400000">
            <a:off x="4415950" y="2353136"/>
            <a:ext cx="1819999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id="19" name="TextBox 19"/>
          <p:cNvSpPr txBox="1"/>
          <p:nvPr/>
        </p:nvSpPr>
        <p:spPr>
          <a:xfrm rot="-5400000">
            <a:off x="3591126" y="4967606"/>
            <a:ext cx="3469644" cy="3517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7255461" y="3394580"/>
            <a:ext cx="10013073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Ключове спостереження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2386284" y="3954394"/>
            <a:ext cx="4882250" cy="276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AutoNum type="arabicPeriod"/>
            </a:pPr>
            <a:r>
              <a:rPr lang="en-US" sz="1500" u="sng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Створений інструмент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64695" y="5670306"/>
            <a:ext cx="5954767" cy="37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sz="2000" b="1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Цифровий слід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7255461" y="3954394"/>
            <a:ext cx="4397398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23853" lvl="1" indent="-161927" algn="l">
              <a:lnSpc>
                <a:spcPts val="2100"/>
              </a:lnSpc>
              <a:spcBef>
                <a:spcPct val="0"/>
              </a:spcBef>
              <a:buAutoNum type="arabicPeriod"/>
            </a:pPr>
            <a:r>
              <a:rPr lang="en-US" sz="1500" u="sng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Формальні аналізатори (Password Meter)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2767575" y="4549883"/>
            <a:ext cx="4491725" cy="8096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→ враховує персональні дані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→ виявляє приховані закономірності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→ видає значно реалістичнішу оцінку.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6740649" y="3439029"/>
            <a:ext cx="333375" cy="333375"/>
            <a:chOff x="0" y="0"/>
            <a:chExt cx="87802" cy="87802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  <p:grpSp>
        <p:nvGrpSpPr>
          <p:cNvPr id="28" name="Group 28"/>
          <p:cNvGrpSpPr/>
          <p:nvPr/>
        </p:nvGrpSpPr>
        <p:grpSpPr>
          <a:xfrm>
            <a:off x="6749883" y="5698246"/>
            <a:ext cx="333375" cy="333375"/>
            <a:chOff x="0" y="0"/>
            <a:chExt cx="87802" cy="87802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87802" cy="87802"/>
            </a:xfrm>
            <a:custGeom>
              <a:avLst/>
              <a:gdLst/>
              <a:ahLst/>
              <a:cxnLst/>
              <a:rect l="l" t="t" r="r" b="b"/>
              <a:pathLst>
                <a:path w="87802" h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1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</p:spPr>
          <p:txBody>
            <a:bodyPr/>
            <a:lstStyle/>
            <a:p>
              <a:endParaRPr lang="uk-UA"/>
            </a:p>
          </p:txBody>
        </p:sp>
        <p:sp>
          <p:nvSpPr>
            <p:cNvPr id="30" name="TextBox 30"/>
            <p:cNvSpPr txBox="1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39"/>
                </a:lnSpc>
              </a:pPr>
              <a:endParaRPr/>
            </a:p>
          </p:txBody>
        </p:sp>
      </p:grpSp>
    </p:spTree>
  </p:cSld>
  <p:clrMapOvr>
    <a:masterClrMapping/>
  </p:clrMapOvr>
  <p:transition spd="slow">
    <p:cover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851</Words>
  <Application>Microsoft Office PowerPoint</Application>
  <PresentationFormat>Довільний</PresentationFormat>
  <Paragraphs>153</Paragraphs>
  <Slides>11</Slides>
  <Notes>0</Notes>
  <HiddenSlides>0</HiddenSlides>
  <MMClips>0</MMClips>
  <ScaleCrop>false</ScaleCrop>
  <HeadingPairs>
    <vt:vector size="6" baseType="variant">
      <vt:variant>
        <vt:lpstr>Використані шрифти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слайдів</vt:lpstr>
      </vt:variant>
      <vt:variant>
        <vt:i4>11</vt:i4>
      </vt:variant>
    </vt:vector>
  </HeadingPairs>
  <TitlesOfParts>
    <vt:vector size="17" baseType="lpstr">
      <vt:lpstr>Arial</vt:lpstr>
      <vt:lpstr>Telegraf Bold</vt:lpstr>
      <vt:lpstr>Telegraf Extra-Light</vt:lpstr>
      <vt:lpstr>Telegraf</vt:lpstr>
      <vt:lpstr>Calibri</vt:lpstr>
      <vt:lpstr>Office Theme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  <vt:lpstr>Презентація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ЛР1_6.04.121.010.22.2_Махиня_Я.О.</dc:title>
  <cp:lastModifiedBy>Makhinya Yana</cp:lastModifiedBy>
  <cp:revision>2</cp:revision>
  <dcterms:created xsi:type="dcterms:W3CDTF">2006-08-16T00:00:00Z</dcterms:created>
  <dcterms:modified xsi:type="dcterms:W3CDTF">2025-11-28T06:38:18Z</dcterms:modified>
  <dc:identifier>DAG5zqAfX2I</dc:identifier>
</cp:coreProperties>
</file>